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9"/>
  </p:notesMasterIdLst>
  <p:sldIdLst>
    <p:sldId id="256" r:id="rId2"/>
    <p:sldId id="260" r:id="rId3"/>
    <p:sldId id="262" r:id="rId4"/>
    <p:sldId id="263" r:id="rId5"/>
    <p:sldId id="289" r:id="rId6"/>
    <p:sldId id="265" r:id="rId7"/>
    <p:sldId id="290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C27"/>
    <a:srgbClr val="030303"/>
    <a:srgbClr val="0B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55CC34-2256-4E64-B9EB-026F1563CE91}" v="18" dt="2024-04-14T22:33:48.314"/>
  </p1510:revLst>
</p1510:revInfo>
</file>

<file path=ppt/tableStyles.xml><?xml version="1.0" encoding="utf-8"?>
<a:tblStyleLst xmlns:a="http://schemas.openxmlformats.org/drawingml/2006/main" def="{7BBA2027-E32B-4BD9-A056-67D0AC3FAED1}">
  <a:tblStyle styleId="{7BBA2027-E32B-4BD9-A056-67D0AC3FAE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7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nie Sumoso" userId="51d76d0fff28b511" providerId="LiveId" clId="{8455CC34-2256-4E64-B9EB-026F1563CE91}"/>
    <pc:docChg chg="undo custSel modSld">
      <pc:chgData name="Ernie Sumoso" userId="51d76d0fff28b511" providerId="LiveId" clId="{8455CC34-2256-4E64-B9EB-026F1563CE91}" dt="2024-04-14T22:33:47.736" v="74" actId="207"/>
      <pc:docMkLst>
        <pc:docMk/>
      </pc:docMkLst>
      <pc:sldChg chg="addSp delSp modSp mod delAnim modAnim">
        <pc:chgData name="Ernie Sumoso" userId="51d76d0fff28b511" providerId="LiveId" clId="{8455CC34-2256-4E64-B9EB-026F1563CE91}" dt="2024-04-14T20:55:53.679" v="46" actId="20577"/>
        <pc:sldMkLst>
          <pc:docMk/>
          <pc:sldMk cId="0" sldId="265"/>
        </pc:sldMkLst>
        <pc:spChg chg="add mod ord">
          <ac:chgData name="Ernie Sumoso" userId="51d76d0fff28b511" providerId="LiveId" clId="{8455CC34-2256-4E64-B9EB-026F1563CE91}" dt="2024-04-14T20:55:46.964" v="43" actId="167"/>
          <ac:spMkLst>
            <pc:docMk/>
            <pc:sldMk cId="0" sldId="265"/>
            <ac:spMk id="3" creationId="{0E37177A-0D9F-02CE-2C61-B7580444B2EF}"/>
          </ac:spMkLst>
        </pc:spChg>
        <pc:spChg chg="add del mod">
          <ac:chgData name="Ernie Sumoso" userId="51d76d0fff28b511" providerId="LiveId" clId="{8455CC34-2256-4E64-B9EB-026F1563CE91}" dt="2024-04-14T20:47:36.338" v="3" actId="931"/>
          <ac:spMkLst>
            <pc:docMk/>
            <pc:sldMk cId="0" sldId="265"/>
            <ac:spMk id="3" creationId="{28C980D5-F682-FE69-CD86-331D472902B9}"/>
          </ac:spMkLst>
        </pc:spChg>
        <pc:spChg chg="add del">
          <ac:chgData name="Ernie Sumoso" userId="51d76d0fff28b511" providerId="LiveId" clId="{8455CC34-2256-4E64-B9EB-026F1563CE91}" dt="2024-04-14T20:47:27.854" v="2" actId="478"/>
          <ac:spMkLst>
            <pc:docMk/>
            <pc:sldMk cId="0" sldId="265"/>
            <ac:spMk id="4" creationId="{3DF55404-1BD5-D5DC-1D1E-ABC916F6F2C7}"/>
          </ac:spMkLst>
        </pc:spChg>
        <pc:spChg chg="add del mod">
          <ac:chgData name="Ernie Sumoso" userId="51d76d0fff28b511" providerId="LiveId" clId="{8455CC34-2256-4E64-B9EB-026F1563CE91}" dt="2024-04-14T20:52:51.726" v="28" actId="478"/>
          <ac:spMkLst>
            <pc:docMk/>
            <pc:sldMk cId="0" sldId="265"/>
            <ac:spMk id="9" creationId="{0C61B98C-1B9A-9C9F-B305-3AEE38519EF4}"/>
          </ac:spMkLst>
        </pc:spChg>
        <pc:spChg chg="mod">
          <ac:chgData name="Ernie Sumoso" userId="51d76d0fff28b511" providerId="LiveId" clId="{8455CC34-2256-4E64-B9EB-026F1563CE91}" dt="2024-04-14T20:55:53.679" v="46" actId="20577"/>
          <ac:spMkLst>
            <pc:docMk/>
            <pc:sldMk cId="0" sldId="265"/>
            <ac:spMk id="184" creationId="{00000000-0000-0000-0000-000000000000}"/>
          </ac:spMkLst>
        </pc:spChg>
        <pc:picChg chg="add mod ord">
          <ac:chgData name="Ernie Sumoso" userId="51d76d0fff28b511" providerId="LiveId" clId="{8455CC34-2256-4E64-B9EB-026F1563CE91}" dt="2024-04-14T20:55:44.032" v="42" actId="167"/>
          <ac:picMkLst>
            <pc:docMk/>
            <pc:sldMk cId="0" sldId="265"/>
            <ac:picMk id="2" creationId="{F5F6EA63-60C9-E21A-0100-D43CD65C5644}"/>
          </ac:picMkLst>
        </pc:picChg>
        <pc:picChg chg="add del mod ord">
          <ac:chgData name="Ernie Sumoso" userId="51d76d0fff28b511" providerId="LiveId" clId="{8455CC34-2256-4E64-B9EB-026F1563CE91}" dt="2024-04-14T20:52:47.775" v="25" actId="478"/>
          <ac:picMkLst>
            <pc:docMk/>
            <pc:sldMk cId="0" sldId="265"/>
            <ac:picMk id="6" creationId="{A2074554-FE5B-E9B9-CC48-00FAC173CDD5}"/>
          </ac:picMkLst>
        </pc:picChg>
        <pc:picChg chg="add del mod ord modCrop">
          <ac:chgData name="Ernie Sumoso" userId="51d76d0fff28b511" providerId="LiveId" clId="{8455CC34-2256-4E64-B9EB-026F1563CE91}" dt="2024-04-14T20:54:29.249" v="30" actId="478"/>
          <ac:picMkLst>
            <pc:docMk/>
            <pc:sldMk cId="0" sldId="265"/>
            <ac:picMk id="7" creationId="{074A9292-8E3C-A5FC-C1CB-BF01D262D615}"/>
          </ac:picMkLst>
        </pc:picChg>
        <pc:picChg chg="del">
          <ac:chgData name="Ernie Sumoso" userId="51d76d0fff28b511" providerId="LiveId" clId="{8455CC34-2256-4E64-B9EB-026F1563CE91}" dt="2024-04-14T20:47:24.512" v="0" actId="478"/>
          <ac:picMkLst>
            <pc:docMk/>
            <pc:sldMk cId="0" sldId="265"/>
            <ac:picMk id="183" creationId="{00000000-0000-0000-0000-000000000000}"/>
          </ac:picMkLst>
        </pc:picChg>
      </pc:sldChg>
      <pc:sldChg chg="addSp modSp mod">
        <pc:chgData name="Ernie Sumoso" userId="51d76d0fff28b511" providerId="LiveId" clId="{8455CC34-2256-4E64-B9EB-026F1563CE91}" dt="2024-04-14T22:33:47.736" v="74" actId="207"/>
        <pc:sldMkLst>
          <pc:docMk/>
          <pc:sldMk cId="2896275725" sldId="290"/>
        </pc:sldMkLst>
        <pc:spChg chg="mod">
          <ac:chgData name="Ernie Sumoso" userId="51d76d0fff28b511" providerId="LiveId" clId="{8455CC34-2256-4E64-B9EB-026F1563CE91}" dt="2024-04-14T22:33:47.736" v="74" actId="207"/>
          <ac:spMkLst>
            <pc:docMk/>
            <pc:sldMk cId="2896275725" sldId="290"/>
            <ac:spMk id="6" creationId="{D0EE981F-9E35-584F-89E1-A15F7FF0A495}"/>
          </ac:spMkLst>
        </pc:spChg>
        <pc:spChg chg="mod">
          <ac:chgData name="Ernie Sumoso" userId="51d76d0fff28b511" providerId="LiveId" clId="{8455CC34-2256-4E64-B9EB-026F1563CE91}" dt="2024-04-14T21:13:19.342" v="49" actId="1076"/>
          <ac:spMkLst>
            <pc:docMk/>
            <pc:sldMk cId="2896275725" sldId="290"/>
            <ac:spMk id="243" creationId="{00000000-0000-0000-0000-000000000000}"/>
          </ac:spMkLst>
        </pc:spChg>
        <pc:picChg chg="add mod">
          <ac:chgData name="Ernie Sumoso" userId="51d76d0fff28b511" providerId="LiveId" clId="{8455CC34-2256-4E64-B9EB-026F1563CE91}" dt="2024-04-14T22:33:39.841" v="72" actId="167"/>
          <ac:picMkLst>
            <pc:docMk/>
            <pc:sldMk cId="2896275725" sldId="290"/>
            <ac:picMk id="2" creationId="{C64E21C3-420D-D6BF-7974-F295262DF35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e441ecdaa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e441ecdaa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c823060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c823060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c823060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c823060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422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c823060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c823060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622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820231"/>
            <a:ext cx="4280700" cy="240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200"/>
            </a:lvl1pPr>
            <a:lvl2pPr lvl="1" algn="ctr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648569"/>
            <a:ext cx="27711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5637362" y="311100"/>
            <a:ext cx="3218400" cy="450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/>
          <p:nvPr/>
        </p:nvSpPr>
        <p:spPr>
          <a:xfrm>
            <a:off x="119400" y="137250"/>
            <a:ext cx="8905200" cy="4869000"/>
          </a:xfrm>
          <a:prstGeom prst="roundRect">
            <a:avLst>
              <a:gd name="adj" fmla="val 6064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119400" y="137250"/>
            <a:ext cx="8905200" cy="4869000"/>
          </a:xfrm>
          <a:prstGeom prst="roundRect">
            <a:avLst>
              <a:gd name="adj" fmla="val 6064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5194822" y="2275100"/>
            <a:ext cx="3229200" cy="15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720075" y="2275100"/>
            <a:ext cx="3229200" cy="15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5194825" y="1880600"/>
            <a:ext cx="3229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720087" y="1880600"/>
            <a:ext cx="3229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20000" y="440392"/>
            <a:ext cx="40641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720000" y="1900100"/>
            <a:ext cx="4064100" cy="27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>
            <a:spLocks noGrp="1"/>
          </p:cNvSpPr>
          <p:nvPr>
            <p:ph type="pic" idx="2"/>
          </p:nvPr>
        </p:nvSpPr>
        <p:spPr>
          <a:xfrm>
            <a:off x="5663761" y="337500"/>
            <a:ext cx="3192000" cy="4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>
            <a:spLocks noGrp="1"/>
          </p:cNvSpPr>
          <p:nvPr>
            <p:ph type="pic" idx="2"/>
          </p:nvPr>
        </p:nvSpPr>
        <p:spPr>
          <a:xfrm>
            <a:off x="-11750" y="0"/>
            <a:ext cx="9155700" cy="519060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13225" y="4066700"/>
            <a:ext cx="7717500" cy="5373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34250"/>
            <a:ext cx="6576000" cy="11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subTitle" idx="1"/>
          </p:nvPr>
        </p:nvSpPr>
        <p:spPr>
          <a:xfrm>
            <a:off x="1284000" y="291215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720000" y="440566"/>
            <a:ext cx="4705800" cy="12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720000" y="1764200"/>
            <a:ext cx="4705800" cy="28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>
            <a:spLocks noGrp="1"/>
          </p:cNvSpPr>
          <p:nvPr>
            <p:ph type="pic" idx="2"/>
          </p:nvPr>
        </p:nvSpPr>
        <p:spPr>
          <a:xfrm>
            <a:off x="6214250" y="329400"/>
            <a:ext cx="2641500" cy="4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●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○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■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●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○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■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●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○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chivo"/>
              <a:buChar char="■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hyperlink" Target="https://www.statista.com/statistics/517940/leading-esports-tournamets-worldwide-by-prize-pool/" TargetMode="External"/><Relationship Id="rId7" Type="http://schemas.openxmlformats.org/officeDocument/2006/relationships/hyperlink" Target="https://newzoo.com/resources/blog/video-games-in-2023-the-year-in-number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docs.opendota.com/" TargetMode="External"/><Relationship Id="rId5" Type="http://schemas.openxmlformats.org/officeDocument/2006/relationships/hyperlink" Target="https://github.com/NILodio/dota2Analytics/tree/master" TargetMode="External"/><Relationship Id="rId4" Type="http://schemas.openxmlformats.org/officeDocument/2006/relationships/hyperlink" Target="https://github.com/odota/dotaconstants/tree/mast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he positive impact of Valve's Majors format on the Dota 2 esports scene -  ESPN">
            <a:extLst>
              <a:ext uri="{FF2B5EF4-FFF2-40B4-BE49-F238E27FC236}">
                <a16:creationId xmlns:a16="http://schemas.microsoft.com/office/drawing/2014/main" id="{65B6E49F-8412-BE56-DB12-4538BBA9B89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" y="-60960"/>
            <a:ext cx="934720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Google Shape;90;p22"/>
          <p:cNvSpPr txBox="1">
            <a:spLocks noGrp="1"/>
          </p:cNvSpPr>
          <p:nvPr>
            <p:ph type="ctrTitle"/>
          </p:nvPr>
        </p:nvSpPr>
        <p:spPr>
          <a:xfrm>
            <a:off x="291300" y="1146546"/>
            <a:ext cx="4280700" cy="21381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Predicting match outcome from “Dota 2” e-sports</a:t>
            </a:r>
            <a:endParaRPr sz="1600" dirty="0">
              <a:solidFill>
                <a:schemeClr val="bg1"/>
              </a:solidFill>
            </a:endParaRPr>
          </a:p>
        </p:txBody>
      </p:sp>
      <p:sp>
        <p:nvSpPr>
          <p:cNvPr id="91" name="Google Shape;91;p22"/>
          <p:cNvSpPr txBox="1">
            <a:spLocks noGrp="1"/>
          </p:cNvSpPr>
          <p:nvPr>
            <p:ph type="subTitle" idx="1"/>
          </p:nvPr>
        </p:nvSpPr>
        <p:spPr>
          <a:xfrm>
            <a:off x="291300" y="3284667"/>
            <a:ext cx="1809307" cy="13644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bg1"/>
                </a:solidFill>
              </a:rPr>
              <a:t>Team: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100" b="1" dirty="0">
                <a:solidFill>
                  <a:schemeClr val="bg1"/>
                </a:solidFill>
              </a:rPr>
              <a:t>Aanal Patel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100" b="1" dirty="0">
                <a:solidFill>
                  <a:schemeClr val="bg1"/>
                </a:solidFill>
              </a:rPr>
              <a:t>Aniketh </a:t>
            </a:r>
            <a:r>
              <a:rPr lang="en-CA" sz="1100" b="1" dirty="0" err="1">
                <a:solidFill>
                  <a:schemeClr val="bg1"/>
                </a:solidFill>
              </a:rPr>
              <a:t>Vaglapuram</a:t>
            </a:r>
            <a:endParaRPr lang="en-CA" sz="1100" b="1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100" b="1" dirty="0">
                <a:solidFill>
                  <a:schemeClr val="bg1"/>
                </a:solidFill>
              </a:rPr>
              <a:t>Bimal </a:t>
            </a:r>
            <a:r>
              <a:rPr lang="en-CA" sz="1100" b="1" dirty="0" err="1">
                <a:solidFill>
                  <a:schemeClr val="bg1"/>
                </a:solidFill>
              </a:rPr>
              <a:t>Shresta</a:t>
            </a:r>
            <a:endParaRPr lang="en-CA" sz="1100" b="1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100" b="1" dirty="0">
                <a:solidFill>
                  <a:schemeClr val="bg1"/>
                </a:solidFill>
              </a:rPr>
              <a:t>Danilo Diaz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100" b="1" dirty="0">
                <a:solidFill>
                  <a:schemeClr val="bg1"/>
                </a:solidFill>
              </a:rPr>
              <a:t>Ernie Sumoso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100" b="1" dirty="0">
                <a:solidFill>
                  <a:schemeClr val="bg1"/>
                </a:solidFill>
              </a:rPr>
              <a:t>Siddharth Yadav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>
            <a:spLocks noGrp="1"/>
          </p:cNvSpPr>
          <p:nvPr>
            <p:ph type="title"/>
          </p:nvPr>
        </p:nvSpPr>
        <p:spPr>
          <a:xfrm>
            <a:off x="288239" y="151534"/>
            <a:ext cx="4064100" cy="696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Problem Statement</a:t>
            </a:r>
            <a:endParaRPr sz="2000" dirty="0"/>
          </a:p>
        </p:txBody>
      </p:sp>
      <p:sp>
        <p:nvSpPr>
          <p:cNvPr id="133" name="Google Shape;133;p26"/>
          <p:cNvSpPr txBox="1">
            <a:spLocks noGrp="1"/>
          </p:cNvSpPr>
          <p:nvPr>
            <p:ph type="subTitle" idx="1"/>
          </p:nvPr>
        </p:nvSpPr>
        <p:spPr>
          <a:xfrm>
            <a:off x="507900" y="545279"/>
            <a:ext cx="4642324" cy="10674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Predicting the match winner in any sport is always challenging because it depends on many underlying factors.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Videogame and e-sport “Dota 2” is not an exception, with even more variables to consider.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is a </a:t>
            </a:r>
            <a:r>
              <a:rPr lang="en-US" b="1" dirty="0"/>
              <a:t>classification problem </a:t>
            </a:r>
            <a:r>
              <a:rPr lang="en-US" dirty="0"/>
              <a:t>with various independent features to explore and large amounts of data. </a:t>
            </a:r>
          </a:p>
        </p:txBody>
      </p:sp>
      <p:sp>
        <p:nvSpPr>
          <p:cNvPr id="4" name="Google Shape;132;p26">
            <a:extLst>
              <a:ext uri="{FF2B5EF4-FFF2-40B4-BE49-F238E27FC236}">
                <a16:creationId xmlns:a16="http://schemas.microsoft.com/office/drawing/2014/main" id="{88C00761-BA99-705B-2774-EAED8457B398}"/>
              </a:ext>
            </a:extLst>
          </p:cNvPr>
          <p:cNvSpPr txBox="1">
            <a:spLocks/>
          </p:cNvSpPr>
          <p:nvPr/>
        </p:nvSpPr>
        <p:spPr>
          <a:xfrm>
            <a:off x="288239" y="1658213"/>
            <a:ext cx="4064100" cy="452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-CA" sz="2000" dirty="0"/>
              <a:t>Business Value</a:t>
            </a:r>
          </a:p>
        </p:txBody>
      </p:sp>
      <p:sp>
        <p:nvSpPr>
          <p:cNvPr id="5" name="Google Shape;133;p26">
            <a:extLst>
              <a:ext uri="{FF2B5EF4-FFF2-40B4-BE49-F238E27FC236}">
                <a16:creationId xmlns:a16="http://schemas.microsoft.com/office/drawing/2014/main" id="{606EC5C7-7A35-CD64-6AC6-158A214FFF76}"/>
              </a:ext>
            </a:extLst>
          </p:cNvPr>
          <p:cNvSpPr txBox="1">
            <a:spLocks/>
          </p:cNvSpPr>
          <p:nvPr/>
        </p:nvSpPr>
        <p:spPr>
          <a:xfrm>
            <a:off x="454112" y="2075276"/>
            <a:ext cx="5005393" cy="136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>
              <a:buFont typeface="Nunito Light"/>
              <a:buNone/>
            </a:pPr>
            <a:r>
              <a:rPr lang="en-US" dirty="0"/>
              <a:t>Value to different actors of the community: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Viewers</a:t>
            </a:r>
            <a:r>
              <a:rPr lang="en-US" dirty="0"/>
              <a:t> interested in gambling can have extra insights about the match outcome, increasing their chance of winning by making more informed decisions.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Teams &amp; coaches </a:t>
            </a:r>
            <a:r>
              <a:rPr lang="en-US" dirty="0"/>
              <a:t>can use this tool as an additional level of analysis that helps build a strategy for their upcoming matches.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Tournament players </a:t>
            </a:r>
            <a:r>
              <a:rPr lang="en-US" dirty="0"/>
              <a:t>can identify their strengths/weaknesses by testing predictions with different values</a:t>
            </a:r>
          </a:p>
        </p:txBody>
      </p:sp>
      <p:sp>
        <p:nvSpPr>
          <p:cNvPr id="6" name="Google Shape;132;p26">
            <a:extLst>
              <a:ext uri="{FF2B5EF4-FFF2-40B4-BE49-F238E27FC236}">
                <a16:creationId xmlns:a16="http://schemas.microsoft.com/office/drawing/2014/main" id="{86B63E81-6091-600C-6BB8-FF76E6305BD0}"/>
              </a:ext>
            </a:extLst>
          </p:cNvPr>
          <p:cNvSpPr txBox="1">
            <a:spLocks/>
          </p:cNvSpPr>
          <p:nvPr/>
        </p:nvSpPr>
        <p:spPr>
          <a:xfrm>
            <a:off x="288239" y="3436604"/>
            <a:ext cx="4064100" cy="423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-CA" sz="2000" dirty="0"/>
              <a:t>Our Goal</a:t>
            </a:r>
          </a:p>
        </p:txBody>
      </p:sp>
      <p:sp>
        <p:nvSpPr>
          <p:cNvPr id="8" name="Google Shape;133;p26">
            <a:extLst>
              <a:ext uri="{FF2B5EF4-FFF2-40B4-BE49-F238E27FC236}">
                <a16:creationId xmlns:a16="http://schemas.microsoft.com/office/drawing/2014/main" id="{12FEAEDC-4608-F2BA-7C9A-51B56F29E60E}"/>
              </a:ext>
            </a:extLst>
          </p:cNvPr>
          <p:cNvSpPr txBox="1">
            <a:spLocks/>
          </p:cNvSpPr>
          <p:nvPr/>
        </p:nvSpPr>
        <p:spPr>
          <a:xfrm>
            <a:off x="507900" y="3860186"/>
            <a:ext cx="4514576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>
              <a:buFont typeface="Nunito Light"/>
              <a:buNone/>
            </a:pPr>
            <a:r>
              <a:rPr lang="en-US" b="1" dirty="0"/>
              <a:t>Predicting the match outcome before it starts</a:t>
            </a:r>
            <a:r>
              <a:rPr lang="en-US" dirty="0"/>
              <a:t>, which makes the prediction even harder, but more valuable.</a:t>
            </a:r>
          </a:p>
        </p:txBody>
      </p:sp>
      <p:pic>
        <p:nvPicPr>
          <p:cNvPr id="1028" name="Picture 4" descr="Bet - Free gaming icons">
            <a:extLst>
              <a:ext uri="{FF2B5EF4-FFF2-40B4-BE49-F238E27FC236}">
                <a16:creationId xmlns:a16="http://schemas.microsoft.com/office/drawing/2014/main" id="{155D9570-3DC8-8A5F-0D02-5666816CB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332" y="277901"/>
            <a:ext cx="1112195" cy="111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et - Free business icons">
            <a:extLst>
              <a:ext uri="{FF2B5EF4-FFF2-40B4-BE49-F238E27FC236}">
                <a16:creationId xmlns:a16="http://schemas.microsoft.com/office/drawing/2014/main" id="{CAD49CCA-6D3F-0663-5A13-A4BBBE19D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5946" y="277901"/>
            <a:ext cx="1112195" cy="111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C780ED01-CB8E-F796-0EDC-D329AF4309CD}"/>
              </a:ext>
            </a:extLst>
          </p:cNvPr>
          <p:cNvSpPr/>
          <p:nvPr/>
        </p:nvSpPr>
        <p:spPr>
          <a:xfrm rot="20051806">
            <a:off x="4960315" y="1395002"/>
            <a:ext cx="1848611" cy="54847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Viewers / gamblers</a:t>
            </a:r>
            <a:endParaRPr lang="en-CA" dirty="0">
              <a:solidFill>
                <a:sysClr val="windowText" lastClr="000000"/>
              </a:solidFill>
            </a:endParaRPr>
          </a:p>
        </p:txBody>
      </p:sp>
      <p:pic>
        <p:nvPicPr>
          <p:cNvPr id="1032" name="Picture 8" descr="Strategy - Free business and finance icons">
            <a:extLst>
              <a:ext uri="{FF2B5EF4-FFF2-40B4-BE49-F238E27FC236}">
                <a16:creationId xmlns:a16="http://schemas.microsoft.com/office/drawing/2014/main" id="{3AF44899-B9AE-1B39-59E1-BAA032B73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728" y="2075276"/>
            <a:ext cx="1183341" cy="118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45DABCD0-A973-DC1E-14B0-5FFC7E8AA66C}"/>
              </a:ext>
            </a:extLst>
          </p:cNvPr>
          <p:cNvSpPr/>
          <p:nvPr/>
        </p:nvSpPr>
        <p:spPr>
          <a:xfrm>
            <a:off x="5372464" y="2415891"/>
            <a:ext cx="2034063" cy="54847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Teams &amp; Coaches</a:t>
            </a:r>
            <a:endParaRPr lang="en-CA" dirty="0">
              <a:solidFill>
                <a:sysClr val="windowText" lastClr="0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C96414A-F2C0-88E9-4967-457DF2CE25E1}"/>
              </a:ext>
            </a:extLst>
          </p:cNvPr>
          <p:cNvSpPr/>
          <p:nvPr/>
        </p:nvSpPr>
        <p:spPr>
          <a:xfrm rot="1017914">
            <a:off x="5155100" y="3405229"/>
            <a:ext cx="2045851" cy="54847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Tournament Players</a:t>
            </a:r>
            <a:endParaRPr lang="en-CA" dirty="0">
              <a:solidFill>
                <a:sysClr val="windowText" lastClr="000000"/>
              </a:solidFill>
            </a:endParaRPr>
          </a:p>
        </p:txBody>
      </p:sp>
      <p:pic>
        <p:nvPicPr>
          <p:cNvPr id="1036" name="Picture 12" descr="Self awareness - Free miscellaneous icons">
            <a:extLst>
              <a:ext uri="{FF2B5EF4-FFF2-40B4-BE49-F238E27FC236}">
                <a16:creationId xmlns:a16="http://schemas.microsoft.com/office/drawing/2014/main" id="{AFAF7712-0782-91A3-17A6-EB189512B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575" y="3674188"/>
            <a:ext cx="1220447" cy="1220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370377" y="2822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real-world data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4"/>
          </p:nvPr>
        </p:nvSpPr>
        <p:spPr>
          <a:xfrm>
            <a:off x="444423" y="913652"/>
            <a:ext cx="3229200" cy="8320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b="0" dirty="0"/>
              <a:t>95 columns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b="0" dirty="0"/>
              <a:t>20’000 rows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736F4D-46B2-19EA-9628-5A2880D12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423" y="1745669"/>
            <a:ext cx="3502289" cy="279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F53B49B-98A7-8A85-63E2-571A0EA41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492" y="211603"/>
            <a:ext cx="3180811" cy="244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B3BCA6-3C8A-DA9C-C7C0-7B75DC501062}"/>
              </a:ext>
            </a:extLst>
          </p:cNvPr>
          <p:cNvSpPr txBox="1"/>
          <p:nvPr/>
        </p:nvSpPr>
        <p:spPr>
          <a:xfrm>
            <a:off x="4546620" y="2656774"/>
            <a:ext cx="4006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0" dirty="0"/>
              <a:t>Target values nearly balanced</a:t>
            </a:r>
          </a:p>
        </p:txBody>
      </p:sp>
      <p:sp>
        <p:nvSpPr>
          <p:cNvPr id="8" name="Google Shape;146;p28">
            <a:extLst>
              <a:ext uri="{FF2B5EF4-FFF2-40B4-BE49-F238E27FC236}">
                <a16:creationId xmlns:a16="http://schemas.microsoft.com/office/drawing/2014/main" id="{5F6B43DF-CD42-61A5-AF0F-CDBE1D1F9CDB}"/>
              </a:ext>
            </a:extLst>
          </p:cNvPr>
          <p:cNvSpPr txBox="1">
            <a:spLocks/>
          </p:cNvSpPr>
          <p:nvPr/>
        </p:nvSpPr>
        <p:spPr>
          <a:xfrm>
            <a:off x="4036479" y="3213172"/>
            <a:ext cx="5026839" cy="180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-CA" sz="2200" dirty="0"/>
              <a:t>We developed a project “dota2Analytics” hosted on GitHub, that makes API calls to multiple requests from </a:t>
            </a:r>
            <a:r>
              <a:rPr lang="en-CA" sz="2200" dirty="0" err="1"/>
              <a:t>OpenDotaAPI</a:t>
            </a:r>
            <a:r>
              <a:rPr lang="en-CA" sz="2200" dirty="0"/>
              <a:t> source and generates our dataset.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/>
          <p:nvPr/>
        </p:nvSpPr>
        <p:spPr>
          <a:xfrm>
            <a:off x="5630750" y="137250"/>
            <a:ext cx="3393900" cy="4869000"/>
          </a:xfrm>
          <a:prstGeom prst="roundRect">
            <a:avLst>
              <a:gd name="adj" fmla="val 606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CB595C99-2A93-800D-46AB-069D5BF6F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907" y="312060"/>
            <a:ext cx="3154088" cy="2096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50AC3B70-10F8-A712-3B54-16E2B3411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907" y="2659155"/>
            <a:ext cx="3154089" cy="2096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46;p28">
            <a:extLst>
              <a:ext uri="{FF2B5EF4-FFF2-40B4-BE49-F238E27FC236}">
                <a16:creationId xmlns:a16="http://schemas.microsoft.com/office/drawing/2014/main" id="{581C8319-4D12-7D22-3D2F-01E1BAEC07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9350" y="312060"/>
            <a:ext cx="6076208" cy="6715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Pre-processing &amp; Normalization</a:t>
            </a:r>
            <a:endParaRPr sz="3200" dirty="0"/>
          </a:p>
        </p:txBody>
      </p:sp>
      <p:sp>
        <p:nvSpPr>
          <p:cNvPr id="9" name="Google Shape;150;p28">
            <a:extLst>
              <a:ext uri="{FF2B5EF4-FFF2-40B4-BE49-F238E27FC236}">
                <a16:creationId xmlns:a16="http://schemas.microsoft.com/office/drawing/2014/main" id="{30CD0100-B7D3-1F0A-1491-2EE56E46D096}"/>
              </a:ext>
            </a:extLst>
          </p:cNvPr>
          <p:cNvSpPr txBox="1">
            <a:spLocks/>
          </p:cNvSpPr>
          <p:nvPr/>
        </p:nvSpPr>
        <p:spPr>
          <a:xfrm>
            <a:off x="236753" y="881225"/>
            <a:ext cx="5393997" cy="38746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" b="1" dirty="0"/>
              <a:t>Missing values </a:t>
            </a:r>
            <a:r>
              <a:rPr lang="en" dirty="0">
                <a:sym typeface="Wingdings" panose="05000000000000000000" pitchFamily="2" charset="2"/>
              </a:rPr>
              <a:t> Omission technique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b="1" dirty="0"/>
              <a:t>Duplicated rows </a:t>
            </a:r>
            <a:r>
              <a:rPr lang="en" dirty="0">
                <a:sym typeface="Wingdings" panose="05000000000000000000" pitchFamily="2" charset="2"/>
              </a:rPr>
              <a:t> No duplicated rows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b="1" dirty="0"/>
              <a:t>Outliers treatment </a:t>
            </a:r>
            <a:r>
              <a:rPr lang="en" dirty="0">
                <a:sym typeface="Wingdings" panose="05000000000000000000" pitchFamily="2" charset="2"/>
              </a:rPr>
              <a:t></a:t>
            </a:r>
            <a:endParaRPr lang="en" dirty="0"/>
          </a:p>
          <a:p>
            <a:pPr lvl="1"/>
            <a:r>
              <a:rPr lang="en" dirty="0"/>
              <a:t>	Flooring &amp; Capping</a:t>
            </a:r>
          </a:p>
          <a:p>
            <a:pPr lvl="3"/>
            <a:r>
              <a:rPr lang="en" dirty="0"/>
              <a:t>	</a:t>
            </a:r>
            <a:r>
              <a:rPr lang="en" b="1" dirty="0"/>
              <a:t>☆</a:t>
            </a:r>
            <a:r>
              <a:rPr lang="en" dirty="0"/>
              <a:t> Log Transformation </a:t>
            </a:r>
            <a:r>
              <a:rPr lang="en" b="1" dirty="0"/>
              <a:t>☆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" b="1" dirty="0"/>
              <a:t>Feature selection</a:t>
            </a:r>
            <a:r>
              <a:rPr lang="en" dirty="0"/>
              <a:t> </a:t>
            </a:r>
            <a:r>
              <a:rPr lang="en" dirty="0">
                <a:sym typeface="Wingdings" panose="05000000000000000000" pitchFamily="2" charset="2"/>
              </a:rPr>
              <a:t></a:t>
            </a:r>
            <a:endParaRPr lang="en" dirty="0"/>
          </a:p>
          <a:p>
            <a:pPr lvl="5"/>
            <a:r>
              <a:rPr lang="en" dirty="0"/>
              <a:t>	Drop features with &lt; 10% correlation to target</a:t>
            </a:r>
          </a:p>
          <a:p>
            <a:pPr lvl="5"/>
            <a:r>
              <a:rPr lang="en" dirty="0"/>
              <a:t>	Drop features with shared correlation</a:t>
            </a:r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" b="1" dirty="0"/>
              <a:t>Standard Scaling</a:t>
            </a:r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" b="1" dirty="0"/>
              <a:t>Feature extraction</a:t>
            </a:r>
            <a:r>
              <a:rPr lang="en" dirty="0"/>
              <a:t> </a:t>
            </a:r>
            <a:r>
              <a:rPr lang="en" dirty="0">
                <a:sym typeface="Wingdings" panose="05000000000000000000" pitchFamily="2" charset="2"/>
              </a:rPr>
              <a:t></a:t>
            </a:r>
          </a:p>
          <a:p>
            <a:pPr lvl="6"/>
            <a:r>
              <a:rPr lang="en" dirty="0">
                <a:sym typeface="Wingdings" panose="05000000000000000000" pitchFamily="2" charset="2"/>
              </a:rPr>
              <a:t>	New features f</a:t>
            </a:r>
            <a:r>
              <a:rPr lang="en" dirty="0"/>
              <a:t>rom datetime columns</a:t>
            </a:r>
          </a:p>
          <a:p>
            <a:pPr lvl="6"/>
            <a:r>
              <a:rPr lang="en" dirty="0"/>
              <a:t>	</a:t>
            </a:r>
            <a:r>
              <a:rPr lang="en" b="1" dirty="0"/>
              <a:t> ☆ </a:t>
            </a:r>
            <a:r>
              <a:rPr lang="en" dirty="0"/>
              <a:t>PCA features </a:t>
            </a:r>
            <a:r>
              <a:rPr lang="en" b="1" dirty="0"/>
              <a:t>☆ </a:t>
            </a:r>
            <a:r>
              <a:rPr lang="en" dirty="0"/>
              <a:t>(0.99 variance and 5 components)</a:t>
            </a:r>
            <a:endParaRPr lang="en" b="1" dirty="0"/>
          </a:p>
          <a:p>
            <a:pPr lvl="6"/>
            <a:r>
              <a:rPr lang="en" b="1" dirty="0"/>
              <a:t>	</a:t>
            </a:r>
            <a:r>
              <a:rPr lang="en" dirty="0"/>
              <a:t>Kernel PCA features</a:t>
            </a:r>
          </a:p>
          <a:p>
            <a:pPr lvl="6"/>
            <a:r>
              <a:rPr lang="en" dirty="0"/>
              <a:t>	</a:t>
            </a:r>
            <a:r>
              <a:rPr lang="en" b="1" dirty="0"/>
              <a:t> ☆ </a:t>
            </a:r>
            <a:r>
              <a:rPr lang="en" dirty="0"/>
              <a:t>LDA features </a:t>
            </a:r>
            <a:r>
              <a:rPr lang="en" b="1" dirty="0"/>
              <a:t>☆ </a:t>
            </a:r>
            <a:r>
              <a:rPr lang="en" dirty="0"/>
              <a:t>(1 component)</a:t>
            </a:r>
          </a:p>
          <a:p>
            <a:pPr lvl="6"/>
            <a:endParaRPr lang="en" dirty="0"/>
          </a:p>
          <a:p>
            <a:pPr marL="285750" lvl="5" indent="-285750">
              <a:buFont typeface="Arial" panose="020B0604020202020204" pitchFamily="34" charset="0"/>
              <a:buChar char="•"/>
            </a:pPr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/>
          <p:nvPr/>
        </p:nvSpPr>
        <p:spPr>
          <a:xfrm>
            <a:off x="212004" y="137250"/>
            <a:ext cx="3393900" cy="4869000"/>
          </a:xfrm>
          <a:prstGeom prst="roundRect">
            <a:avLst>
              <a:gd name="adj" fmla="val 606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46;p28">
            <a:extLst>
              <a:ext uri="{FF2B5EF4-FFF2-40B4-BE49-F238E27FC236}">
                <a16:creationId xmlns:a16="http://schemas.microsoft.com/office/drawing/2014/main" id="{581C8319-4D12-7D22-3D2F-01E1BAEC07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73448"/>
            <a:ext cx="4049879" cy="6715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Classification Models</a:t>
            </a:r>
            <a:endParaRPr sz="3200" dirty="0"/>
          </a:p>
        </p:txBody>
      </p:sp>
      <p:sp>
        <p:nvSpPr>
          <p:cNvPr id="9" name="Google Shape;150;p28">
            <a:extLst>
              <a:ext uri="{FF2B5EF4-FFF2-40B4-BE49-F238E27FC236}">
                <a16:creationId xmlns:a16="http://schemas.microsoft.com/office/drawing/2014/main" id="{30CD0100-B7D3-1F0A-1491-2EE56E46D096}"/>
              </a:ext>
            </a:extLst>
          </p:cNvPr>
          <p:cNvSpPr txBox="1">
            <a:spLocks/>
          </p:cNvSpPr>
          <p:nvPr/>
        </p:nvSpPr>
        <p:spPr>
          <a:xfrm>
            <a:off x="3837410" y="902676"/>
            <a:ext cx="5030926" cy="39786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" b="1" dirty="0"/>
              <a:t>Split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b="1" dirty="0"/>
              <a:t>Train &amp; Test classification models:</a:t>
            </a:r>
          </a:p>
          <a:p>
            <a:pPr lvl="3"/>
            <a:r>
              <a:rPr lang="en" b="1" dirty="0"/>
              <a:t>	</a:t>
            </a:r>
            <a:r>
              <a:rPr lang="en" dirty="0"/>
              <a:t>Logistic Regression</a:t>
            </a:r>
          </a:p>
          <a:p>
            <a:pPr lvl="3"/>
            <a:r>
              <a:rPr lang="en" dirty="0"/>
              <a:t>	Random Forest</a:t>
            </a:r>
          </a:p>
          <a:p>
            <a:pPr lvl="3"/>
            <a:r>
              <a:rPr lang="en" dirty="0"/>
              <a:t>	Gradient Boosting</a:t>
            </a:r>
          </a:p>
          <a:p>
            <a:pPr lvl="3"/>
            <a:r>
              <a:rPr lang="en" dirty="0"/>
              <a:t>	Support Vector Machine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" b="1" dirty="0"/>
              <a:t>Hyperparameter tuning</a:t>
            </a:r>
          </a:p>
          <a:p>
            <a:pPr lvl="4"/>
            <a:r>
              <a:rPr lang="en" b="1" dirty="0"/>
              <a:t>	</a:t>
            </a:r>
            <a:r>
              <a:rPr lang="en" dirty="0"/>
              <a:t>Grid Search CV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" b="1" dirty="0"/>
              <a:t>Comparing models</a:t>
            </a:r>
          </a:p>
          <a:p>
            <a:pPr lvl="5"/>
            <a:r>
              <a:rPr lang="en" b="1" dirty="0"/>
              <a:t>	</a:t>
            </a:r>
            <a:r>
              <a:rPr lang="en" dirty="0"/>
              <a:t>Accuracy Score &amp; F1 Score</a:t>
            </a:r>
          </a:p>
          <a:p>
            <a:pPr lvl="5"/>
            <a:r>
              <a:rPr lang="en" dirty="0"/>
              <a:t>	Confusion Matrix</a:t>
            </a:r>
          </a:p>
          <a:p>
            <a:pPr lvl="5"/>
            <a:r>
              <a:rPr lang="en" dirty="0"/>
              <a:t>	ROC Curve</a:t>
            </a:r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" b="1" dirty="0"/>
              <a:t>Increasing Complexity</a:t>
            </a:r>
          </a:p>
          <a:p>
            <a:pPr lvl="6"/>
            <a:r>
              <a:rPr lang="en" b="1" dirty="0"/>
              <a:t>	</a:t>
            </a:r>
            <a:r>
              <a:rPr lang="en" dirty="0"/>
              <a:t>Interaction features (degrees 2)</a:t>
            </a:r>
          </a:p>
          <a:p>
            <a:pPr lvl="6"/>
            <a:r>
              <a:rPr lang="en" dirty="0"/>
              <a:t>	</a:t>
            </a:r>
            <a:r>
              <a:rPr lang="en" b="1" dirty="0"/>
              <a:t>☆ </a:t>
            </a:r>
            <a:r>
              <a:rPr lang="en" dirty="0"/>
              <a:t>Polynomial features </a:t>
            </a:r>
            <a:r>
              <a:rPr lang="en" b="1" dirty="0"/>
              <a:t>☆ </a:t>
            </a:r>
            <a:r>
              <a:rPr lang="en" dirty="0"/>
              <a:t>(degrees 2, 4, 6)</a:t>
            </a:r>
            <a:endParaRPr lang="en" b="1" dirty="0"/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" b="1" dirty="0"/>
              <a:t>Evaluating models </a:t>
            </a:r>
            <a:r>
              <a:rPr lang="en" dirty="0"/>
              <a:t>(new data 1,000 rows)</a:t>
            </a:r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" b="1" dirty="0"/>
              <a:t>Save best model:</a:t>
            </a:r>
          </a:p>
          <a:p>
            <a:pPr lvl="7"/>
            <a:r>
              <a:rPr lang="en" b="1" dirty="0"/>
              <a:t>☆ </a:t>
            </a:r>
            <a:r>
              <a:rPr lang="en" dirty="0"/>
              <a:t>Gradient Boosting – LDA dataset – polynomial degree 6</a:t>
            </a:r>
            <a:r>
              <a:rPr lang="en" b="1" dirty="0"/>
              <a:t> ☆</a:t>
            </a:r>
          </a:p>
        </p:txBody>
      </p:sp>
      <p:pic>
        <p:nvPicPr>
          <p:cNvPr id="3" name="Picture 2" descr="A graph of a logistic curve&#10;&#10;Description automatically generated with medium confidence">
            <a:extLst>
              <a:ext uri="{FF2B5EF4-FFF2-40B4-BE49-F238E27FC236}">
                <a16:creationId xmlns:a16="http://schemas.microsoft.com/office/drawing/2014/main" id="{589D4C95-B826-7B0D-DA6D-762DB6F48C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21" y="2693648"/>
            <a:ext cx="2885830" cy="2261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095A1507-B1C6-A07E-0FF2-7A4A5436A6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33"/>
          <a:stretch/>
        </p:blipFill>
        <p:spPr bwMode="auto">
          <a:xfrm>
            <a:off x="510233" y="187996"/>
            <a:ext cx="2885829" cy="240390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36086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E37177A-0D9F-02CE-2C61-B7580444B2E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C27"/>
          </a:solidFill>
          <a:ln>
            <a:solidFill>
              <a:srgbClr val="171C2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" name="Screen Recording 2024-04-14 at 16.52.25">
            <a:hlinkClick r:id="" action="ppaction://media"/>
            <a:extLst>
              <a:ext uri="{FF2B5EF4-FFF2-40B4-BE49-F238E27FC236}">
                <a16:creationId xmlns:a16="http://schemas.microsoft.com/office/drawing/2014/main" id="{F5F6EA63-60C9-E21A-0100-D43CD65C56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99826" y="0"/>
            <a:ext cx="6157913" cy="5143500"/>
          </a:xfrm>
          <a:prstGeom prst="rect">
            <a:avLst/>
          </a:prstGeom>
        </p:spPr>
      </p:pic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713225" y="4066700"/>
            <a:ext cx="7717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Final Product: </a:t>
            </a:r>
            <a:r>
              <a:rPr lang="en" sz="2000" dirty="0"/>
              <a:t>Project </a:t>
            </a:r>
            <a:r>
              <a:rPr lang="en-CA" sz="2000" dirty="0"/>
              <a:t>“dota2Analytics” hosted on GitHub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/>
          <p:nvPr/>
        </p:nvSpPr>
        <p:spPr>
          <a:xfrm>
            <a:off x="5075764" y="137250"/>
            <a:ext cx="3948886" cy="4869000"/>
          </a:xfrm>
          <a:prstGeom prst="roundRect">
            <a:avLst>
              <a:gd name="adj" fmla="val 606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17;p34">
            <a:extLst>
              <a:ext uri="{FF2B5EF4-FFF2-40B4-BE49-F238E27FC236}">
                <a16:creationId xmlns:a16="http://schemas.microsoft.com/office/drawing/2014/main" id="{0863AE59-A960-150D-223E-9BA28F0B27FB}"/>
              </a:ext>
            </a:extLst>
          </p:cNvPr>
          <p:cNvSpPr txBox="1">
            <a:spLocks/>
          </p:cNvSpPr>
          <p:nvPr/>
        </p:nvSpPr>
        <p:spPr>
          <a:xfrm>
            <a:off x="288175" y="300594"/>
            <a:ext cx="3695700" cy="646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-CA" dirty="0"/>
              <a:t>Thanks!</a:t>
            </a:r>
          </a:p>
        </p:txBody>
      </p:sp>
      <p:sp>
        <p:nvSpPr>
          <p:cNvPr id="5" name="Google Shape;218;p34">
            <a:extLst>
              <a:ext uri="{FF2B5EF4-FFF2-40B4-BE49-F238E27FC236}">
                <a16:creationId xmlns:a16="http://schemas.microsoft.com/office/drawing/2014/main" id="{9C0C8872-99ED-035F-EB08-A2B8E1D9E873}"/>
              </a:ext>
            </a:extLst>
          </p:cNvPr>
          <p:cNvSpPr txBox="1">
            <a:spLocks/>
          </p:cNvSpPr>
          <p:nvPr/>
        </p:nvSpPr>
        <p:spPr>
          <a:xfrm>
            <a:off x="288175" y="878805"/>
            <a:ext cx="3658126" cy="387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>
              <a:buFont typeface="Archivo Light"/>
              <a:buNone/>
            </a:pPr>
            <a:r>
              <a:rPr lang="en-US" b="1" dirty="0">
                <a:latin typeface="Red Hat Display"/>
                <a:ea typeface="Red Hat Display"/>
                <a:cs typeface="Red Hat Display"/>
                <a:sym typeface="Red Hat Display"/>
              </a:rPr>
              <a:t>Do you have any questions?</a:t>
            </a:r>
            <a:endParaRPr lang="en-US" dirty="0"/>
          </a:p>
        </p:txBody>
      </p:sp>
      <p:sp>
        <p:nvSpPr>
          <p:cNvPr id="243" name="Google Shape;243;p36"/>
          <p:cNvSpPr txBox="1">
            <a:spLocks noGrp="1"/>
          </p:cNvSpPr>
          <p:nvPr>
            <p:ph type="title"/>
          </p:nvPr>
        </p:nvSpPr>
        <p:spPr>
          <a:xfrm>
            <a:off x="294428" y="1107016"/>
            <a:ext cx="28110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Resources</a:t>
            </a:r>
            <a:endParaRPr dirty="0"/>
          </a:p>
        </p:txBody>
      </p:sp>
      <p:sp>
        <p:nvSpPr>
          <p:cNvPr id="6" name="Google Shape;218;p34">
            <a:extLst>
              <a:ext uri="{FF2B5EF4-FFF2-40B4-BE49-F238E27FC236}">
                <a16:creationId xmlns:a16="http://schemas.microsoft.com/office/drawing/2014/main" id="{D0EE981F-9E35-584F-89E1-A15F7FF0A495}"/>
              </a:ext>
            </a:extLst>
          </p:cNvPr>
          <p:cNvSpPr txBox="1">
            <a:spLocks/>
          </p:cNvSpPr>
          <p:nvPr/>
        </p:nvSpPr>
        <p:spPr>
          <a:xfrm>
            <a:off x="288175" y="1679716"/>
            <a:ext cx="4447142" cy="337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171450" indent="-171450"/>
            <a:r>
              <a:rPr lang="en-US" b="1" dirty="0"/>
              <a:t>Gough, C. (2024, February). </a:t>
            </a:r>
            <a:r>
              <a:rPr lang="en-US" dirty="0"/>
              <a:t>Leading eSports tournaments worldwide as of February 2024. Retrieved April 14, 2024, from </a:t>
            </a:r>
            <a:r>
              <a:rPr lang="en-US" dirty="0">
                <a:hlinkClick r:id="rId3"/>
              </a:rPr>
              <a:t>https://www.statista.com/statistics/517940/leading-esports-tournamets-worldwide-by-prize-pool/</a:t>
            </a:r>
            <a:endParaRPr lang="en-US" dirty="0"/>
          </a:p>
          <a:p>
            <a:pPr marL="171450" indent="-171450"/>
            <a:endParaRPr lang="en-US" b="1" dirty="0"/>
          </a:p>
          <a:p>
            <a:pPr marL="171450" indent="-171450"/>
            <a:r>
              <a:rPr lang="en-US" b="1" dirty="0"/>
              <a:t>Howard, C. (2023). GitHub - </a:t>
            </a:r>
            <a:r>
              <a:rPr lang="en-US" dirty="0" err="1"/>
              <a:t>odota</a:t>
            </a:r>
            <a:r>
              <a:rPr lang="en-US" dirty="0"/>
              <a:t>/</a:t>
            </a:r>
            <a:r>
              <a:rPr lang="en-US" dirty="0" err="1"/>
              <a:t>dotaconstants</a:t>
            </a:r>
            <a:r>
              <a:rPr lang="en-US" dirty="0"/>
              <a:t>: Constant data for Dota applications. GitHub. </a:t>
            </a:r>
            <a:r>
              <a:rPr lang="en-US" dirty="0">
                <a:hlinkClick r:id="rId4"/>
              </a:rPr>
              <a:t>https://github.com/odota/dotaconstants/tree/master</a:t>
            </a:r>
            <a:endParaRPr lang="en-US" dirty="0"/>
          </a:p>
          <a:p>
            <a:pPr marL="171450" indent="-171450"/>
            <a:endParaRPr lang="en-US" b="1" dirty="0"/>
          </a:p>
          <a:p>
            <a:pPr marL="171450" indent="-171450"/>
            <a:r>
              <a:rPr lang="en-US" b="1" dirty="0"/>
              <a:t>Diaz, D. (April 2024). GitHub </a:t>
            </a:r>
            <a:r>
              <a:rPr lang="en-US" dirty="0"/>
              <a:t>- </a:t>
            </a:r>
            <a:r>
              <a:rPr lang="en-US" dirty="0" err="1"/>
              <a:t>NILodio</a:t>
            </a:r>
            <a:r>
              <a:rPr lang="en-US" dirty="0"/>
              <a:t>/dota2Analytics at master. GitHub. </a:t>
            </a:r>
            <a:r>
              <a:rPr lang="en-US" dirty="0">
                <a:hlinkClick r:id="rId5"/>
              </a:rPr>
              <a:t>https://github.com/NILodio/dota2Analytics/tree/master</a:t>
            </a:r>
            <a:endParaRPr lang="en-US" dirty="0"/>
          </a:p>
          <a:p>
            <a:pPr marL="171450" indent="-171450"/>
            <a:endParaRPr lang="en-US" b="1" dirty="0"/>
          </a:p>
          <a:p>
            <a:pPr marL="171450" indent="-171450"/>
            <a:r>
              <a:rPr lang="en-US" b="1" dirty="0" err="1"/>
              <a:t>OpenDota</a:t>
            </a:r>
            <a:r>
              <a:rPr lang="en-US" b="1" dirty="0"/>
              <a:t> API 25.0 Official Documentation. (2023). </a:t>
            </a:r>
            <a:r>
              <a:rPr lang="en-US" dirty="0"/>
              <a:t>Open Dota Source </a:t>
            </a:r>
            <a:r>
              <a:rPr lang="en-US" dirty="0">
                <a:hlinkClick r:id="rId6"/>
              </a:rPr>
              <a:t>https://docs.opendota.com/</a:t>
            </a:r>
            <a:endParaRPr lang="en-US" dirty="0"/>
          </a:p>
          <a:p>
            <a:pPr marL="171450" indent="-171450"/>
            <a:endParaRPr lang="en-US" b="1" dirty="0"/>
          </a:p>
          <a:p>
            <a:pPr marL="171450" indent="-171450"/>
            <a:r>
              <a:rPr lang="en-US" b="1" dirty="0" err="1"/>
              <a:t>Wijman</a:t>
            </a:r>
            <a:r>
              <a:rPr lang="en-US" b="1" dirty="0"/>
              <a:t>, T. (2023, December)</a:t>
            </a:r>
            <a:r>
              <a:rPr lang="en-US" dirty="0"/>
              <a:t>. The 2023 Global Games market in numbers. </a:t>
            </a:r>
            <a:r>
              <a:rPr lang="en-US" dirty="0" err="1"/>
              <a:t>Newzoo</a:t>
            </a:r>
            <a:r>
              <a:rPr lang="en-US" dirty="0"/>
              <a:t>. Retrieved April 14, 2024, from </a:t>
            </a:r>
            <a:r>
              <a:rPr lang="en-US" dirty="0">
                <a:hlinkClick r:id="rId7"/>
              </a:rPr>
              <a:t>https://newzoo.com/resources/blog/video-games-in-2023-the-year-in-numbers</a:t>
            </a:r>
            <a:endParaRPr lang="en-US" dirty="0"/>
          </a:p>
          <a:p>
            <a:pPr marL="171450" indent="-171450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098" name="Picture 2" descr="Video Game Dota 2 HD Wallpaper">
            <a:extLst>
              <a:ext uri="{FF2B5EF4-FFF2-40B4-BE49-F238E27FC236}">
                <a16:creationId xmlns:a16="http://schemas.microsoft.com/office/drawing/2014/main" id="{3137EF34-FF28-92EF-2918-E4DAB3CCBB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10" t="4233" r="28153" b="6813"/>
          <a:stretch/>
        </p:blipFill>
        <p:spPr bwMode="auto">
          <a:xfrm>
            <a:off x="5328180" y="482746"/>
            <a:ext cx="3527645" cy="3990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6275725"/>
      </p:ext>
    </p:extLst>
  </p:cSld>
  <p:clrMapOvr>
    <a:masterClrMapping/>
  </p:clrMapOvr>
</p:sld>
</file>

<file path=ppt/theme/theme1.xml><?xml version="1.0" encoding="utf-8"?>
<a:theme xmlns:a="http://schemas.openxmlformats.org/drawingml/2006/main" name="Clean Layouts - Business Basic Template by Slidesgo">
  <a:themeElements>
    <a:clrScheme name="Simple Light">
      <a:dk1>
        <a:srgbClr val="191919"/>
      </a:dk1>
      <a:lt1>
        <a:srgbClr val="FFFFFF"/>
      </a:lt1>
      <a:dk2>
        <a:srgbClr val="EFEFE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567</Words>
  <Application>Microsoft Office PowerPoint</Application>
  <PresentationFormat>On-screen Show (16:9)</PresentationFormat>
  <Paragraphs>74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Archivo</vt:lpstr>
      <vt:lpstr>Archivo Light</vt:lpstr>
      <vt:lpstr>Arial</vt:lpstr>
      <vt:lpstr>Bebas Neue</vt:lpstr>
      <vt:lpstr>Nunito Light</vt:lpstr>
      <vt:lpstr>Red Hat Display</vt:lpstr>
      <vt:lpstr>Wingdings</vt:lpstr>
      <vt:lpstr>Clean Layouts - Business Basic Template by Slidesgo</vt:lpstr>
      <vt:lpstr>Predicting match outcome from “Dota 2” e-sports</vt:lpstr>
      <vt:lpstr>Problem Statement</vt:lpstr>
      <vt:lpstr>Our real-world data</vt:lpstr>
      <vt:lpstr>Pre-processing &amp; Normalization</vt:lpstr>
      <vt:lpstr>Classification Models</vt:lpstr>
      <vt:lpstr>Final Product: Project “dota2Analytics” hosted on GitHub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 Layouts- Business Basic Template</dc:title>
  <dc:creator>Ernie Sumoso</dc:creator>
  <cp:lastModifiedBy>Ernie Sumoso</cp:lastModifiedBy>
  <cp:revision>10</cp:revision>
  <dcterms:modified xsi:type="dcterms:W3CDTF">2024-04-14T22:33:56Z</dcterms:modified>
</cp:coreProperties>
</file>